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9" r:id="rId2"/>
    <p:sldId id="280" r:id="rId3"/>
    <p:sldId id="282" r:id="rId4"/>
    <p:sldId id="281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A28"/>
    <a:srgbClr val="C6BD46"/>
    <a:srgbClr val="DDC950"/>
    <a:srgbClr val="BD4A47"/>
    <a:srgbClr val="792D2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43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8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118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5270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91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14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55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06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6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4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41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13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5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6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0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9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94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55642" cy="2952328"/>
          </a:xfrm>
          <a:solidFill>
            <a:schemeClr val="bg2">
              <a:lumMod val="40000"/>
              <a:lumOff val="60000"/>
            </a:schemeClr>
          </a:soli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  <a:reflection endPos="0" dir="5400000" sy="-100000" algn="bl" rotWithShape="0"/>
          </a:effectLst>
          <a:scene3d>
            <a:camera prst="obliqueBottomRigh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КРАТКАЯ ПРЕЗЕНТАЦИЯ ОБРАЗОВАТЕЛЬНОЙ ПРОГРАММЫ ДОШКОЛЬНОГО ОБРАЗОВАНИЯ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047" y="2132856"/>
            <a:ext cx="7255642" cy="41155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МУНИЦИПАЛЬНОГО БЮДЖЕТНОГО ДОШКОЛЬНОГО ОБРАЗОВАТЕЛЬНОГО УЧРЕЖДЕНИЯ МУНИЦИПАЛЬНОГО ОБРАЗОВАНИЯ ГОРОД КРАНСОДАР «ДЕТСКИЙ САД КОМБИНИРОВАННОГО ВИДА № 109»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1800" b="1" dirty="0"/>
          </a:p>
          <a:p>
            <a:pPr algn="ctr"/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29000"/>
            <a:ext cx="4320480" cy="252028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8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116632"/>
            <a:ext cx="7183634" cy="93610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27000">
              <a:schemeClr val="tx1"/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400" b="1" dirty="0" smtClean="0"/>
              <a:t>Содержание образовательной области: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«Социально-коммуникативное развитие»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35038"/>
              </p:ext>
            </p:extLst>
          </p:nvPr>
        </p:nvGraphicFramePr>
        <p:xfrm>
          <a:off x="1619672" y="1124744"/>
          <a:ext cx="5328592" cy="5695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551"/>
                <a:gridCol w="229604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QR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код</a:t>
                      </a:r>
                      <a:endParaRPr lang="ru-RU" dirty="0"/>
                    </a:p>
                  </a:txBody>
                  <a:tcPr/>
                </a:tc>
              </a:tr>
              <a:tr h="1005467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2-3 года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3-4 года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4-5 лет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5-6 лет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2725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6-7 лет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628800"/>
            <a:ext cx="1008112" cy="864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572768"/>
            <a:ext cx="1008112" cy="928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593057"/>
            <a:ext cx="1008112" cy="865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4550364"/>
            <a:ext cx="1008112" cy="8948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5661248"/>
            <a:ext cx="1008112" cy="9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183634" cy="816042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Содержание образовательной </a:t>
            </a:r>
            <a:r>
              <a:rPr lang="ru-RU" sz="2400" b="1" dirty="0">
                <a:solidFill>
                  <a:schemeClr val="tx1"/>
                </a:solidFill>
              </a:rPr>
              <a:t>области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«Речевое развитие»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523656"/>
              </p:ext>
            </p:extLst>
          </p:nvPr>
        </p:nvGraphicFramePr>
        <p:xfrm>
          <a:off x="2267744" y="1412774"/>
          <a:ext cx="4824536" cy="5397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028"/>
                <a:gridCol w="2079508"/>
              </a:tblGrid>
              <a:tr h="3682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QR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код</a:t>
                      </a:r>
                      <a:endParaRPr lang="ru-RU" dirty="0"/>
                    </a:p>
                  </a:txBody>
                  <a:tcPr/>
                </a:tc>
              </a:tr>
              <a:tr h="368211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2-3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года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8211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3-4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года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8211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4-5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лет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8211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5-6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лет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8211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6-7 лет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844824"/>
            <a:ext cx="1080120" cy="864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852934"/>
            <a:ext cx="1080120" cy="936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830812"/>
            <a:ext cx="1080120" cy="894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4786092"/>
            <a:ext cx="1080120" cy="10191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5866212"/>
            <a:ext cx="1080120" cy="87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183634" cy="816042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400" b="1" dirty="0" smtClean="0"/>
              <a:t>Содержание образовательной </a:t>
            </a:r>
            <a:r>
              <a:rPr lang="ru-RU" sz="2400" b="1" dirty="0"/>
              <a:t>области</a:t>
            </a:r>
            <a:br>
              <a:rPr lang="ru-RU" sz="2400" b="1" dirty="0"/>
            </a:br>
            <a:r>
              <a:rPr lang="ru-RU" sz="2400" b="1" dirty="0" smtClean="0"/>
              <a:t>«Познавательное развитие»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747641"/>
              </p:ext>
            </p:extLst>
          </p:nvPr>
        </p:nvGraphicFramePr>
        <p:xfrm>
          <a:off x="1691680" y="1397000"/>
          <a:ext cx="5472608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860"/>
                <a:gridCol w="233774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Возраст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QR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код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2-3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года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3-4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года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4-5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лет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5-6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лет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6-7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лет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772816"/>
            <a:ext cx="1080120" cy="936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807871"/>
            <a:ext cx="1080120" cy="909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815983"/>
            <a:ext cx="1080120" cy="909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4824095"/>
            <a:ext cx="1080120" cy="9091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5832207"/>
            <a:ext cx="1080120" cy="9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183634" cy="88805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400" b="1" dirty="0" smtClean="0"/>
              <a:t>Содержание образовательной </a:t>
            </a:r>
            <a:r>
              <a:rPr lang="ru-RU" sz="2400" b="1" dirty="0"/>
              <a:t>области</a:t>
            </a:r>
            <a:br>
              <a:rPr lang="ru-RU" sz="2400" b="1" dirty="0"/>
            </a:br>
            <a:r>
              <a:rPr lang="ru-RU" sz="2400" b="1" dirty="0" smtClean="0"/>
              <a:t>«Художественно-эстетическое развитие»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862505"/>
              </p:ext>
            </p:extLst>
          </p:nvPr>
        </p:nvGraphicFramePr>
        <p:xfrm>
          <a:off x="2051720" y="1397000"/>
          <a:ext cx="5184576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59228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Возраст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QR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код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2-3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года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3-4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года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4-5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лет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5-6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лет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6-7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лет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772816"/>
            <a:ext cx="1080120" cy="936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766313"/>
            <a:ext cx="1080120" cy="1022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803840"/>
            <a:ext cx="1080120" cy="921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4809681"/>
            <a:ext cx="1080120" cy="923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5817793"/>
            <a:ext cx="108012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1604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РАБОЧАЯ ПРОГРАММА ВОСПИТАНИЯ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7920880" cy="42780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Цель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1. Инвариантная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(базовая)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     Личностное развитие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каждого ребёнка с учётом его индивидуальности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и создание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условий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для позитивной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социализации детей на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основе традиционных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ценностей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российского общества.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000" b="1" dirty="0" smtClean="0"/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2. Вариативная (определённая ДОО)</a:t>
            </a:r>
            <a:endParaRPr lang="ru-RU" sz="2000" b="1" i="1" dirty="0">
              <a:solidFill>
                <a:srgbClr val="002060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      Воспитание у </a:t>
            </a:r>
            <a:r>
              <a:rPr lang="ru-RU" sz="2000" b="1" i="1" dirty="0">
                <a:solidFill>
                  <a:srgbClr val="002060"/>
                </a:solidFill>
              </a:rPr>
              <a:t>ребенка культуры осознанного </a:t>
            </a:r>
            <a:r>
              <a:rPr lang="ru-RU" sz="2000" b="1" i="1" dirty="0" smtClean="0">
                <a:solidFill>
                  <a:srgbClr val="002060"/>
                </a:solidFill>
              </a:rPr>
              <a:t>потребления, содействие формированию </a:t>
            </a:r>
            <a:r>
              <a:rPr lang="ru-RU" sz="2000" b="1" i="1" dirty="0">
                <a:solidFill>
                  <a:srgbClr val="002060"/>
                </a:solidFill>
              </a:rPr>
              <a:t>жизненной позиции </a:t>
            </a:r>
            <a:r>
              <a:rPr lang="ru-RU" sz="2000" b="1" i="1" dirty="0" smtClean="0">
                <a:solidFill>
                  <a:srgbClr val="002060"/>
                </a:solidFill>
              </a:rPr>
              <a:t>«Ноль отходов».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450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32066"/>
          </a:xfr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ВЗАИМОДЕЙСТВИЕ </a:t>
            </a:r>
            <a:b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С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СЕМЬЯМИ ОБУЧАЮЩИХСЯ</a:t>
            </a:r>
          </a:p>
        </p:txBody>
      </p:sp>
      <p:sp>
        <p:nvSpPr>
          <p:cNvPr id="3" name="Овал 2"/>
          <p:cNvSpPr/>
          <p:nvPr/>
        </p:nvSpPr>
        <p:spPr>
          <a:xfrm>
            <a:off x="899592" y="2384884"/>
            <a:ext cx="2592288" cy="25202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Психолого-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педагогичекская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поддержка семьи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31840" y="2384884"/>
            <a:ext cx="2736304" cy="25202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Единство подходов к воспитанию и обучению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36096" y="2384884"/>
            <a:ext cx="2498576" cy="25202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Повышение компетентности родителей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32066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tx1"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ЗАДАЧИ</a:t>
            </a:r>
            <a:br>
              <a:rPr lang="ru-RU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ВЗАИМОДЕЙСТВИЯ С РОДИТЕЛЯМИ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84664" y="1940356"/>
            <a:ext cx="5760640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Информирование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2852936"/>
            <a:ext cx="5760640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Просвещение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3717032"/>
            <a:ext cx="5760640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Развитие осознанного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родительства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4581128"/>
            <a:ext cx="5688632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Сотрудничество и партнерство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3648" y="5517232"/>
            <a:ext cx="5688632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Вовлечение в образовательный процесс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72026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1"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НАПРАВЛЕНИЯ ВЗАИМОДЕЙСТВИЯ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2843808" y="1340768"/>
            <a:ext cx="2592288" cy="2304256"/>
          </a:xfrm>
          <a:prstGeom prst="flowChartMer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Диагностика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Блок-схема: объединение 4"/>
          <p:cNvSpPr/>
          <p:nvPr/>
        </p:nvSpPr>
        <p:spPr>
          <a:xfrm rot="1950042">
            <a:off x="925794" y="2952741"/>
            <a:ext cx="2389951" cy="2938407"/>
          </a:xfrm>
          <a:prstGeom prst="flowChartMer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Консультирование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Блок-схема: объединение 5"/>
          <p:cNvSpPr/>
          <p:nvPr/>
        </p:nvSpPr>
        <p:spPr>
          <a:xfrm rot="19788599">
            <a:off x="4934070" y="2993249"/>
            <a:ext cx="2288202" cy="2933483"/>
          </a:xfrm>
          <a:prstGeom prst="flowChartMer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Просвещение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8775478">
            <a:off x="5345387" y="1953606"/>
            <a:ext cx="347037" cy="1006614"/>
          </a:xfrm>
          <a:prstGeom prst="curvedLeftArrow">
            <a:avLst>
              <a:gd name="adj1" fmla="val 25000"/>
              <a:gd name="adj2" fmla="val 50000"/>
              <a:gd name="adj3" fmla="val 42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5400000">
            <a:off x="3903543" y="3737419"/>
            <a:ext cx="472818" cy="18722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13873212">
            <a:off x="2689947" y="1963950"/>
            <a:ext cx="307725" cy="97968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/>
              <a:t>ОБРАЗОВАТЕЛЬНАЯ</a:t>
            </a:r>
            <a:br>
              <a:rPr lang="ru-RU" sz="2000" b="1" dirty="0"/>
            </a:br>
            <a:r>
              <a:rPr lang="ru-RU" sz="2000" b="1" dirty="0"/>
              <a:t>ПРОГРАММА ДОШКОЛЬНОГО ОБРАЗОВАНИЯ</a:t>
            </a:r>
            <a:br>
              <a:rPr lang="ru-RU" sz="2000" b="1" dirty="0"/>
            </a:br>
            <a:r>
              <a:rPr lang="ru-RU" sz="2000" b="1" dirty="0"/>
              <a:t>РАЗРАБОТАНА В СООТВЕТСТВИИ С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84710" y="2060576"/>
            <a:ext cx="3641103" cy="4195763"/>
          </a:xfr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>
              <a:buNone/>
            </a:pPr>
            <a:endParaRPr lang="ru-RU" sz="16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Федеральным </a:t>
            </a: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государственным образовательным стандартом дошкольного образования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(далее–Стандарт</a:t>
            </a: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</a:rPr>
              <a:t>) </a:t>
            </a:r>
            <a:endParaRPr lang="ru-RU" sz="16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1600" b="1" i="1" dirty="0"/>
          </a:p>
          <a:p>
            <a:pPr marL="0" indent="0" algn="ctr">
              <a:buNone/>
            </a:pPr>
            <a:endParaRPr lang="ru-RU" sz="1600" b="1" i="1" dirty="0" smtClean="0"/>
          </a:p>
          <a:p>
            <a:pPr marL="0" indent="0" algn="ctr">
              <a:buNone/>
            </a:pP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2056093"/>
            <a:ext cx="3456384" cy="4200245"/>
          </a:xfr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6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Федеральной </a:t>
            </a: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образовательной программой дошкольного </a:t>
            </a: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образования(далее–ФОП ДО</a:t>
            </a: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876" y="3645023"/>
            <a:ext cx="1656185" cy="1656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645024"/>
            <a:ext cx="16728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899592" y="260649"/>
            <a:ext cx="6587818" cy="2448272"/>
          </a:xfr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>
                <a:solidFill>
                  <a:srgbClr val="FFFF00"/>
                </a:solidFill>
              </a:rPr>
              <a:t/>
            </a:r>
            <a:br>
              <a:rPr lang="ru-RU" sz="2400" b="1" i="1" dirty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>
                <a:solidFill>
                  <a:srgbClr val="FFFF00"/>
                </a:solidFill>
              </a:rPr>
              <a:t/>
            </a:r>
            <a:br>
              <a:rPr lang="ru-RU" sz="2400" b="1" i="1" dirty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>
                <a:solidFill>
                  <a:srgbClr val="FFFF00"/>
                </a:solidFill>
              </a:rPr>
              <a:t/>
            </a:r>
            <a:br>
              <a:rPr lang="ru-RU" sz="2400" b="1" i="1" dirty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>
                <a:solidFill>
                  <a:srgbClr val="FFFF00"/>
                </a:solidFill>
              </a:rPr>
              <a:t/>
            </a:r>
            <a:br>
              <a:rPr lang="ru-RU" sz="2400" b="1" i="1" dirty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Цель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Программы: разностороннее развитие ребенка на основе духовно-нравственных ценностей российского народа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исторических и национально-культурных традиций</a:t>
            </a:r>
            <a:b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67544" y="2996952"/>
            <a:ext cx="8208912" cy="3168352"/>
          </a:xfr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Программа реализуется в группах общеразвивающей направленности, как программа психолого-педагогической поддержки,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образования.</a:t>
            </a:r>
          </a:p>
          <a:p>
            <a:pPr algn="just"/>
            <a:r>
              <a:rPr lang="ru-RU" b="1" i="1" dirty="0" smtClean="0">
                <a:solidFill>
                  <a:srgbClr val="FFFF00"/>
                </a:solidFill>
              </a:rPr>
              <a:t>Реализуется в течение всего периода пребывания детей в детском саду </a:t>
            </a:r>
            <a:r>
              <a:rPr lang="ru-RU" b="1" i="1" u="sng" dirty="0" smtClean="0">
                <a:solidFill>
                  <a:srgbClr val="FFFF00"/>
                </a:solidFill>
              </a:rPr>
              <a:t>от 2-х лет до прекращения образовательных отношений</a:t>
            </a:r>
            <a:r>
              <a:rPr lang="ru-RU" b="1" i="1" u="sng" dirty="0">
                <a:solidFill>
                  <a:srgbClr val="FFFF00"/>
                </a:solidFill>
              </a:rPr>
              <a:t>.</a:t>
            </a:r>
            <a:endParaRPr lang="ru-RU" u="sng" dirty="0">
              <a:solidFill>
                <a:srgbClr val="FFFF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87624" y="2708920"/>
            <a:ext cx="590465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4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136339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4710" y="452718"/>
            <a:ext cx="7183634" cy="1104074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Программа</a:t>
            </a:r>
            <a:br>
              <a:rPr lang="ru-RU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состоит из двух частей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84710" y="2060577"/>
            <a:ext cx="3641103" cy="2448544"/>
          </a:xfr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Обязательная часть занимает </a:t>
            </a:r>
            <a:r>
              <a:rPr lang="ru-RU" sz="2000" b="1" dirty="0"/>
              <a:t>90% от </a:t>
            </a:r>
            <a:r>
              <a:rPr lang="ru-RU" sz="2000" b="1" dirty="0" smtClean="0"/>
              <a:t>её общего </a:t>
            </a:r>
            <a:r>
              <a:rPr lang="ru-RU" sz="2000" b="1" dirty="0"/>
              <a:t>объёма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41975" y="2056094"/>
            <a:ext cx="3426369" cy="2453028"/>
          </a:xfr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/>
              <a:t>Вариативная</a:t>
            </a:r>
            <a:r>
              <a:rPr lang="ru-RU" sz="2000" dirty="0"/>
              <a:t> </a:t>
            </a:r>
            <a:r>
              <a:rPr lang="ru-RU" sz="2000" b="1" i="1" dirty="0" smtClean="0"/>
              <a:t>часть</a:t>
            </a:r>
            <a:endParaRPr lang="ru-RU" sz="2000" dirty="0"/>
          </a:p>
          <a:p>
            <a:pPr marL="0" indent="0" algn="ctr">
              <a:buNone/>
            </a:pPr>
            <a:r>
              <a:rPr lang="ru-RU" sz="2000" b="1" i="1" dirty="0"/>
              <a:t>(</a:t>
            </a:r>
            <a:r>
              <a:rPr lang="ru-RU" sz="2000" b="1" i="1" dirty="0" smtClean="0"/>
              <a:t>часть, формируемая участниками образовательных отношений)–</a:t>
            </a:r>
            <a:r>
              <a:rPr lang="ru-RU" sz="2000" b="1" i="1" dirty="0" smtClean="0"/>
              <a:t>занимает10</a:t>
            </a:r>
            <a:r>
              <a:rPr lang="ru-RU" sz="2000" b="1" i="1" dirty="0"/>
              <a:t>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29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5" y="332657"/>
            <a:ext cx="7200800" cy="1152127"/>
          </a:xfr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just"/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Обязательная часть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представлена: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3" y="1844824"/>
            <a:ext cx="7920878" cy="4608512"/>
          </a:xfr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just"/>
            <a:endParaRPr lang="ru-RU" sz="1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  Федеральной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образовательной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программой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дошкольного образования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ФОП ДО утверждена Приказом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Министерства просвещения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Российской федерации № 1028 от 25 ноября 2022 </a:t>
            </a:r>
            <a:r>
              <a:rPr lang="ru-RU" sz="1800" b="1" cap="none" dirty="0" smtClean="0">
                <a:solidFill>
                  <a:schemeClr val="bg2">
                    <a:lumMod val="75000"/>
                  </a:schemeClr>
                </a:solidFill>
              </a:rPr>
              <a:t>г.</a:t>
            </a:r>
            <a:endParaRPr lang="ru-RU" sz="1800" b="1" cap="none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  Реализуется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педагогическими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работниками ДОО во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всех помещениях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и на территории детского сада со всеми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детьми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ДОО.</a:t>
            </a:r>
            <a:endParaRPr lang="ru-RU" sz="1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1800" b="1" dirty="0" smtClean="0"/>
              <a:t> </a:t>
            </a:r>
            <a:endParaRPr lang="ru-RU" sz="1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592" y="4293096"/>
            <a:ext cx="1672800" cy="16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692696"/>
            <a:ext cx="6875850" cy="936104"/>
          </a:xfr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Вариативная часть</a:t>
            </a:r>
            <a:b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2132856"/>
            <a:ext cx="7618040" cy="4464496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b="1" i="1" dirty="0">
                <a:solidFill>
                  <a:schemeClr val="bg2">
                    <a:lumMod val="75000"/>
                  </a:schemeClr>
                </a:solidFill>
              </a:rPr>
              <a:t>Парциальная программа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«Выходи </a:t>
            </a:r>
            <a:r>
              <a:rPr lang="ru-RU" b="1" i="1" dirty="0">
                <a:solidFill>
                  <a:schemeClr val="bg2">
                    <a:lumMod val="75000"/>
                  </a:schemeClr>
                </a:solidFill>
              </a:rPr>
              <a:t>играть во 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двор»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b="1" i="1" dirty="0">
                <a:solidFill>
                  <a:schemeClr val="bg2">
                    <a:lumMod val="75000"/>
                  </a:schemeClr>
                </a:solidFill>
              </a:rPr>
              <a:t>дополняет содержание образовательной области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«Физическое развитие»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b="1" i="1" dirty="0">
                <a:solidFill>
                  <a:schemeClr val="bg2">
                    <a:lumMod val="75000"/>
                  </a:schemeClr>
                </a:solidFill>
              </a:rPr>
              <a:t>Реализуется педагогическими работниками ДОО в форме 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игровых культурных </a:t>
            </a:r>
            <a:r>
              <a:rPr lang="ru-RU" b="1" i="1" dirty="0">
                <a:solidFill>
                  <a:schemeClr val="bg2">
                    <a:lumMod val="75000"/>
                  </a:schemeClr>
                </a:solidFill>
              </a:rPr>
              <a:t>практик на прогулке , со всеми детьми 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ДОО</a:t>
            </a:r>
          </a:p>
          <a:p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4869160"/>
            <a:ext cx="1509600" cy="14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04074"/>
          </a:xfr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ПЛАНИРУЕМЫЕ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РЕЗУЛЬТАТЫ ОСВОЕНИЯ ПРОГРАММЫ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9475" y="1988840"/>
            <a:ext cx="2205612" cy="223224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к 3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годам</a:t>
            </a:r>
          </a:p>
          <a:p>
            <a:pPr algn="ctr"/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18"/>
          </p:nvPr>
        </p:nvSpPr>
        <p:spPr>
          <a:xfrm>
            <a:off x="489475" y="4365104"/>
            <a:ext cx="2205612" cy="216024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к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6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годам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2921223" y="1988840"/>
            <a:ext cx="2198466" cy="223224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к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4 годам</a:t>
            </a:r>
          </a:p>
          <a:p>
            <a:pPr algn="ctr"/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>
          <a:xfrm>
            <a:off x="2918311" y="4365104"/>
            <a:ext cx="2201378" cy="216024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к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7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годам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344917" y="1988840"/>
            <a:ext cx="2199658" cy="223224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к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5 годам</a:t>
            </a:r>
          </a:p>
          <a:p>
            <a:pPr algn="ctr"/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0"/>
          </p:nvPr>
        </p:nvSpPr>
        <p:spPr>
          <a:xfrm>
            <a:off x="5344824" y="4365104"/>
            <a:ext cx="2202571" cy="2160239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Вариативная часть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847376"/>
            <a:ext cx="1152128" cy="1085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79" y="2847376"/>
            <a:ext cx="1224137" cy="1085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847376"/>
            <a:ext cx="1296144" cy="1085680"/>
          </a:xfrm>
          <a:prstGeom prst="rect">
            <a:avLst/>
          </a:prstGeom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941168"/>
            <a:ext cx="1368152" cy="1368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3" y="4941168"/>
            <a:ext cx="1296144" cy="13681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5079624"/>
            <a:ext cx="1296144" cy="12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183634" cy="140053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ОБРАЗОВАТЕЛЬНЫЕ ОБЛАСТИ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ОБЕСПЕЧИВАЮЩИЕ РАЗНОСТОРОННЕЕ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РАЗВИТИЕ ДЕТЕЙ В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СООТВЕТСТВИИ СО СТАНДАРТОМ ДОШКОЛЬНОГО ОБРАЗОВАНИЯ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76872"/>
            <a:ext cx="2160240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tx1">
                <a:lumMod val="9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22A28"/>
                </a:solidFill>
              </a:rPr>
              <a:t>Физическое развитие</a:t>
            </a:r>
            <a:endParaRPr lang="ru-RU" b="1" dirty="0">
              <a:solidFill>
                <a:srgbClr val="722A2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0857" y="2180940"/>
            <a:ext cx="2376264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tx1">
                <a:lumMod val="9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22A28"/>
                </a:solidFill>
              </a:rPr>
              <a:t>Социально-коммуникативное развитие</a:t>
            </a:r>
            <a:endParaRPr lang="ru-RU" b="1" dirty="0">
              <a:solidFill>
                <a:srgbClr val="722A2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2276872"/>
            <a:ext cx="1944216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tx1">
                <a:lumMod val="9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22A28"/>
                </a:solidFill>
              </a:rPr>
              <a:t>Речевое развитие</a:t>
            </a:r>
            <a:endParaRPr lang="ru-RU" b="1" dirty="0">
              <a:solidFill>
                <a:srgbClr val="722A2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221088"/>
            <a:ext cx="2520280" cy="10801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tx1">
                <a:lumMod val="9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22A28"/>
                </a:solidFill>
              </a:rPr>
              <a:t>Познавательное развитие</a:t>
            </a:r>
            <a:endParaRPr lang="ru-RU" b="1" dirty="0">
              <a:solidFill>
                <a:srgbClr val="722A2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4221088"/>
            <a:ext cx="2448272" cy="10801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tx1">
                <a:lumMod val="9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22A28"/>
                </a:solidFill>
              </a:rPr>
              <a:t>Художественно-эстетическое развитие</a:t>
            </a:r>
            <a:endParaRPr lang="ru-RU" b="1" dirty="0">
              <a:solidFill>
                <a:srgbClr val="722A28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87824" y="2564904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156176" y="256490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245730">
            <a:off x="7604695" y="3306618"/>
            <a:ext cx="199308" cy="908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3707904" y="4653136"/>
            <a:ext cx="21602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0197504" flipH="1">
            <a:off x="1534442" y="3350511"/>
            <a:ext cx="228028" cy="883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83634" cy="94221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Содержание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образовательной </a:t>
            </a:r>
            <a:r>
              <a:rPr lang="ru-RU" sz="2000" b="1" dirty="0" smtClean="0">
                <a:solidFill>
                  <a:schemeClr val="tx1"/>
                </a:solidFill>
              </a:rPr>
              <a:t>области </a:t>
            </a:r>
            <a:r>
              <a:rPr lang="ru-RU" sz="2000" b="1" dirty="0" smtClean="0">
                <a:solidFill>
                  <a:schemeClr val="tx1"/>
                </a:solidFill>
              </a:rPr>
              <a:t>«Физическое развитие»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096680"/>
              </p:ext>
            </p:extLst>
          </p:nvPr>
        </p:nvGraphicFramePr>
        <p:xfrm>
          <a:off x="1691680" y="1340769"/>
          <a:ext cx="5256584" cy="53881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75949"/>
                <a:gridCol w="2480635"/>
              </a:tblGrid>
              <a:tr h="3970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QR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код</a:t>
                      </a:r>
                      <a:endParaRPr lang="ru-RU" dirty="0"/>
                    </a:p>
                  </a:txBody>
                  <a:tcPr/>
                </a:tc>
              </a:tr>
              <a:tr h="8602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2-3 года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502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3-4 года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4-5 лет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281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5-6 лет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3703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6-7 лет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236" y="1748585"/>
            <a:ext cx="936104" cy="792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708" y="2660165"/>
            <a:ext cx="936104" cy="864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446" y="3599766"/>
            <a:ext cx="936104" cy="870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708" y="4521953"/>
            <a:ext cx="936104" cy="923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708" y="5583134"/>
            <a:ext cx="970632" cy="1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1475</TotalTime>
  <Words>391</Words>
  <Application>Microsoft Office PowerPoint</Application>
  <PresentationFormat>Экран (4:3)</PresentationFormat>
  <Paragraphs>125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Ион</vt:lpstr>
      <vt:lpstr> КРАТКАЯ ПРЕЗЕНТАЦИЯ ОБРАЗОВАТЕЛЬНОЙ ПРОГРАММЫ ДОШКОЛЬНОГО ОБРАЗОВАНИЯ</vt:lpstr>
      <vt:lpstr>ОБРАЗОВАТЕЛЬНАЯ ПРОГРАММА ДОШКОЛЬНОГО ОБРАЗОВАНИЯ РАЗРАБОТАНА В СООТВЕТСТВИИ С</vt:lpstr>
      <vt:lpstr>         Цель Программы: разностороннее развитие ребенка на основе духовно-нравственных ценностей российского народа, исторических и национально-культурных традиций </vt:lpstr>
      <vt:lpstr>Программа состоит из двух частей</vt:lpstr>
      <vt:lpstr>Обязательная часть представлена: </vt:lpstr>
      <vt:lpstr>   Вариативная часть </vt:lpstr>
      <vt:lpstr>ПЛАНИРУЕМЫЕ РЕЗУЛЬТАТЫ ОСВОЕНИЯ ПРОГРАММЫ</vt:lpstr>
      <vt:lpstr>ОБРАЗОВАТЕЛЬНЫЕ ОБЛАСТИ , ОБЕСПЕЧИВАЮЩИЕ РАЗНОСТОРОННЕЕ РАЗВИТИЕ ДЕТЕЙ В СООТВЕТСТВИИ СО СТАНДАРТОМ ДОШКОЛЬНОГО ОБРАЗОВАНИЯ</vt:lpstr>
      <vt:lpstr>Содержание образовательной области «Физическое развитие»</vt:lpstr>
      <vt:lpstr>Содержание образовательной области: «Социально-коммуникативное развитие»</vt:lpstr>
      <vt:lpstr>Содержание образовательной области «Речевое развитие»</vt:lpstr>
      <vt:lpstr>Содержание образовательной области «Познавательное развитие»</vt:lpstr>
      <vt:lpstr>Содержание образовательной области «Художественно-эстетическое развитие»</vt:lpstr>
      <vt:lpstr>РАБОЧАЯ ПРОГРАММА ВОСПИТАНИЯ</vt:lpstr>
      <vt:lpstr>ВЗАИМОДЕЙСТВИЕ  С СЕМЬЯМИ ОБУЧАЮЩИХСЯ</vt:lpstr>
      <vt:lpstr>ЗАДАЧИ ВЗАИМОДЕЙСТВИЯ С РОДИТЕЛЯМИ</vt:lpstr>
      <vt:lpstr>НАПРАВЛЕНИЯ ВЗАИМОДЕЙСТВИЯ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aa</dc:creator>
  <cp:lastModifiedBy>Daycare-2</cp:lastModifiedBy>
  <cp:revision>76</cp:revision>
  <dcterms:modified xsi:type="dcterms:W3CDTF">2023-11-01T12:40:32Z</dcterms:modified>
</cp:coreProperties>
</file>